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56" r:id="rId5"/>
    <p:sldId id="267" r:id="rId6"/>
    <p:sldId id="268" r:id="rId7"/>
  </p:sldIdLst>
  <p:sldSz cx="6858000" cy="9906000" type="A4"/>
  <p:notesSz cx="6669088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iche, Olivier" initials="CO" lastIdx="4" clrIdx="0">
    <p:extLst>
      <p:ext uri="{19B8F6BF-5375-455C-9EA6-DF929625EA0E}">
        <p15:presenceInfo xmlns:p15="http://schemas.microsoft.com/office/powerpoint/2012/main" userId="S::ochiche@prologis.com::13102b25-c5e1-4368-b725-07e17d8fa25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D270"/>
    <a:srgbClr val="1B4D4A"/>
    <a:srgbClr val="71BE45"/>
    <a:srgbClr val="008E5B"/>
    <a:srgbClr val="23B2A9"/>
    <a:srgbClr val="99D477"/>
    <a:srgbClr val="A7A9AB"/>
    <a:srgbClr val="DBDFE2"/>
    <a:srgbClr val="DBDEE1"/>
    <a:srgbClr val="F3F4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685" autoAdjust="0"/>
    <p:restoredTop sz="86396" autoAdjust="0"/>
  </p:normalViewPr>
  <p:slideViewPr>
    <p:cSldViewPr snapToGrid="0">
      <p:cViewPr varScale="1">
        <p:scale>
          <a:sx n="91" d="100"/>
          <a:sy n="91" d="100"/>
        </p:scale>
        <p:origin x="3234" y="84"/>
      </p:cViewPr>
      <p:guideLst>
        <p:guide orient="horz" pos="312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ellier, Victoire" userId="ec2bc9ae-b2ca-41a9-a260-bc34338598c9" providerId="ADAL" clId="{0B0EEAA1-7B76-417E-89AE-E9BAAA5BA268}"/>
    <pc:docChg chg="custSel modSld">
      <pc:chgData name="Tellier, Victoire" userId="ec2bc9ae-b2ca-41a9-a260-bc34338598c9" providerId="ADAL" clId="{0B0EEAA1-7B76-417E-89AE-E9BAAA5BA268}" dt="2024-08-28T09:56:51.440" v="99"/>
      <pc:docMkLst>
        <pc:docMk/>
      </pc:docMkLst>
      <pc:sldChg chg="modSp mod">
        <pc:chgData name="Tellier, Victoire" userId="ec2bc9ae-b2ca-41a9-a260-bc34338598c9" providerId="ADAL" clId="{0B0EEAA1-7B76-417E-89AE-E9BAAA5BA268}" dt="2024-08-27T09:42:00.861" v="23" actId="6549"/>
        <pc:sldMkLst>
          <pc:docMk/>
          <pc:sldMk cId="3821592658" sldId="256"/>
        </pc:sldMkLst>
        <pc:spChg chg="mod">
          <ac:chgData name="Tellier, Victoire" userId="ec2bc9ae-b2ca-41a9-a260-bc34338598c9" providerId="ADAL" clId="{0B0EEAA1-7B76-417E-89AE-E9BAAA5BA268}" dt="2024-08-27T09:41:47.596" v="8" actId="20577"/>
          <ac:spMkLst>
            <pc:docMk/>
            <pc:sldMk cId="3821592658" sldId="256"/>
            <ac:spMk id="3" creationId="{181F2FF9-B79B-16FB-2173-9A787349634C}"/>
          </ac:spMkLst>
        </pc:spChg>
        <pc:spChg chg="mod">
          <ac:chgData name="Tellier, Victoire" userId="ec2bc9ae-b2ca-41a9-a260-bc34338598c9" providerId="ADAL" clId="{0B0EEAA1-7B76-417E-89AE-E9BAAA5BA268}" dt="2024-08-27T09:42:00.861" v="23" actId="6549"/>
          <ac:spMkLst>
            <pc:docMk/>
            <pc:sldMk cId="3821592658" sldId="256"/>
            <ac:spMk id="8" creationId="{4EAF5874-FEA8-3151-B913-926E96713A6F}"/>
          </ac:spMkLst>
        </pc:spChg>
      </pc:sldChg>
      <pc:sldChg chg="modSp mod">
        <pc:chgData name="Tellier, Victoire" userId="ec2bc9ae-b2ca-41a9-a260-bc34338598c9" providerId="ADAL" clId="{0B0EEAA1-7B76-417E-89AE-E9BAAA5BA268}" dt="2024-08-28T09:56:46.655" v="98"/>
        <pc:sldMkLst>
          <pc:docMk/>
          <pc:sldMk cId="4137522334" sldId="267"/>
        </pc:sldMkLst>
        <pc:spChg chg="mod">
          <ac:chgData name="Tellier, Victoire" userId="ec2bc9ae-b2ca-41a9-a260-bc34338598c9" providerId="ADAL" clId="{0B0EEAA1-7B76-417E-89AE-E9BAAA5BA268}" dt="2024-08-28T09:56:46.655" v="98"/>
          <ac:spMkLst>
            <pc:docMk/>
            <pc:sldMk cId="4137522334" sldId="267"/>
            <ac:spMk id="16" creationId="{A6DF10C4-1209-AAC9-C6F2-2ECCE2F593FA}"/>
          </ac:spMkLst>
        </pc:spChg>
      </pc:sldChg>
      <pc:sldChg chg="modSp mod">
        <pc:chgData name="Tellier, Victoire" userId="ec2bc9ae-b2ca-41a9-a260-bc34338598c9" providerId="ADAL" clId="{0B0EEAA1-7B76-417E-89AE-E9BAAA5BA268}" dt="2024-08-28T09:56:51.440" v="99"/>
        <pc:sldMkLst>
          <pc:docMk/>
          <pc:sldMk cId="3490891237" sldId="268"/>
        </pc:sldMkLst>
        <pc:spChg chg="mod">
          <ac:chgData name="Tellier, Victoire" userId="ec2bc9ae-b2ca-41a9-a260-bc34338598c9" providerId="ADAL" clId="{0B0EEAA1-7B76-417E-89AE-E9BAAA5BA268}" dt="2024-08-28T09:56:51.440" v="99"/>
          <ac:spMkLst>
            <pc:docMk/>
            <pc:sldMk cId="3490891237" sldId="268"/>
            <ac:spMk id="14" creationId="{1B2B463D-CF07-9851-35EA-78302B0A8D12}"/>
          </ac:spMkLst>
        </pc:spChg>
      </pc:sldChg>
    </pc:docChg>
  </pc:docChgLst>
  <pc:docChgLst>
    <pc:chgData name="Tellier, Victoire" userId="ec2bc9ae-b2ca-41a9-a260-bc34338598c9" providerId="ADAL" clId="{67F77D52-69AB-425C-97A7-450DCFEEF0A2}"/>
    <pc:docChg chg="undo custSel modSld sldOrd">
      <pc:chgData name="Tellier, Victoire" userId="ec2bc9ae-b2ca-41a9-a260-bc34338598c9" providerId="ADAL" clId="{67F77D52-69AB-425C-97A7-450DCFEEF0A2}" dt="2024-06-10T09:15:22.563" v="391"/>
      <pc:docMkLst>
        <pc:docMk/>
      </pc:docMkLst>
      <pc:sldChg chg="modSp mod">
        <pc:chgData name="Tellier, Victoire" userId="ec2bc9ae-b2ca-41a9-a260-bc34338598c9" providerId="ADAL" clId="{67F77D52-69AB-425C-97A7-450DCFEEF0A2}" dt="2024-05-17T12:36:57.584" v="322" actId="20577"/>
        <pc:sldMkLst>
          <pc:docMk/>
          <pc:sldMk cId="3821592658" sldId="256"/>
        </pc:sldMkLst>
        <pc:spChg chg="mod">
          <ac:chgData name="Tellier, Victoire" userId="ec2bc9ae-b2ca-41a9-a260-bc34338598c9" providerId="ADAL" clId="{67F77D52-69AB-425C-97A7-450DCFEEF0A2}" dt="2024-05-15T17:52:05.590" v="66" actId="1076"/>
          <ac:spMkLst>
            <pc:docMk/>
            <pc:sldMk cId="3821592658" sldId="256"/>
            <ac:spMk id="3" creationId="{181F2FF9-B79B-16FB-2173-9A787349634C}"/>
          </ac:spMkLst>
        </pc:spChg>
        <pc:spChg chg="mod">
          <ac:chgData name="Tellier, Victoire" userId="ec2bc9ae-b2ca-41a9-a260-bc34338598c9" providerId="ADAL" clId="{67F77D52-69AB-425C-97A7-450DCFEEF0A2}" dt="2024-05-17T12:36:57.584" v="322" actId="20577"/>
          <ac:spMkLst>
            <pc:docMk/>
            <pc:sldMk cId="3821592658" sldId="256"/>
            <ac:spMk id="8" creationId="{4EAF5874-FEA8-3151-B913-926E96713A6F}"/>
          </ac:spMkLst>
        </pc:spChg>
        <pc:spChg chg="mod">
          <ac:chgData name="Tellier, Victoire" userId="ec2bc9ae-b2ca-41a9-a260-bc34338598c9" providerId="ADAL" clId="{67F77D52-69AB-425C-97A7-450DCFEEF0A2}" dt="2024-05-15T17:52:17.074" v="94" actId="20577"/>
          <ac:spMkLst>
            <pc:docMk/>
            <pc:sldMk cId="3821592658" sldId="256"/>
            <ac:spMk id="12" creationId="{62CD4793-7E80-09DB-5D08-800201D85DF6}"/>
          </ac:spMkLst>
        </pc:spChg>
        <pc:spChg chg="mod">
          <ac:chgData name="Tellier, Victoire" userId="ec2bc9ae-b2ca-41a9-a260-bc34338598c9" providerId="ADAL" clId="{67F77D52-69AB-425C-97A7-450DCFEEF0A2}" dt="2024-05-15T17:52:34.298" v="119" actId="20577"/>
          <ac:spMkLst>
            <pc:docMk/>
            <pc:sldMk cId="3821592658" sldId="256"/>
            <ac:spMk id="14" creationId="{4E6FA98B-4ACF-2D52-7E3C-DE4117F0AAFC}"/>
          </ac:spMkLst>
        </pc:spChg>
        <pc:spChg chg="mod">
          <ac:chgData name="Tellier, Victoire" userId="ec2bc9ae-b2ca-41a9-a260-bc34338598c9" providerId="ADAL" clId="{67F77D52-69AB-425C-97A7-450DCFEEF0A2}" dt="2024-05-15T17:55:47.390" v="158" actId="20577"/>
          <ac:spMkLst>
            <pc:docMk/>
            <pc:sldMk cId="3821592658" sldId="256"/>
            <ac:spMk id="27" creationId="{15D922E6-03CD-2E02-D4DC-63ECE6A966FE}"/>
          </ac:spMkLst>
        </pc:spChg>
      </pc:sldChg>
      <pc:sldChg chg="modSp mod ord">
        <pc:chgData name="Tellier, Victoire" userId="ec2bc9ae-b2ca-41a9-a260-bc34338598c9" providerId="ADAL" clId="{67F77D52-69AB-425C-97A7-450DCFEEF0A2}" dt="2024-06-10T09:15:22.563" v="391"/>
        <pc:sldMkLst>
          <pc:docMk/>
          <pc:sldMk cId="4137522334" sldId="267"/>
        </pc:sldMkLst>
        <pc:spChg chg="mod">
          <ac:chgData name="Tellier, Victoire" userId="ec2bc9ae-b2ca-41a9-a260-bc34338598c9" providerId="ADAL" clId="{67F77D52-69AB-425C-97A7-450DCFEEF0A2}" dt="2024-05-15T18:00:06.529" v="304" actId="1076"/>
          <ac:spMkLst>
            <pc:docMk/>
            <pc:sldMk cId="4137522334" sldId="267"/>
            <ac:spMk id="5" creationId="{D50FD33E-4710-3AB0-827F-6582AD5F3244}"/>
          </ac:spMkLst>
        </pc:spChg>
        <pc:spChg chg="mod">
          <ac:chgData name="Tellier, Victoire" userId="ec2bc9ae-b2ca-41a9-a260-bc34338598c9" providerId="ADAL" clId="{67F77D52-69AB-425C-97A7-450DCFEEF0A2}" dt="2024-05-17T12:37:05.484" v="331" actId="20577"/>
          <ac:spMkLst>
            <pc:docMk/>
            <pc:sldMk cId="4137522334" sldId="267"/>
            <ac:spMk id="16" creationId="{A6DF10C4-1209-AAC9-C6F2-2ECCE2F593FA}"/>
          </ac:spMkLst>
        </pc:spChg>
        <pc:spChg chg="mod">
          <ac:chgData name="Tellier, Victoire" userId="ec2bc9ae-b2ca-41a9-a260-bc34338598c9" providerId="ADAL" clId="{67F77D52-69AB-425C-97A7-450DCFEEF0A2}" dt="2024-05-15T17:59:51.612" v="303" actId="13926"/>
          <ac:spMkLst>
            <pc:docMk/>
            <pc:sldMk cId="4137522334" sldId="267"/>
            <ac:spMk id="42" creationId="{DCAA40C3-B122-8EB3-E351-53EF4BDBB9D3}"/>
          </ac:spMkLst>
        </pc:spChg>
        <pc:spChg chg="mod">
          <ac:chgData name="Tellier, Victoire" userId="ec2bc9ae-b2ca-41a9-a260-bc34338598c9" providerId="ADAL" clId="{67F77D52-69AB-425C-97A7-450DCFEEF0A2}" dt="2024-05-17T12:38:41.419" v="389" actId="20577"/>
          <ac:spMkLst>
            <pc:docMk/>
            <pc:sldMk cId="4137522334" sldId="267"/>
            <ac:spMk id="47" creationId="{C4CE54FC-5BA4-B24A-EFDF-04BE947515FB}"/>
          </ac:spMkLst>
        </pc:spChg>
        <pc:spChg chg="mod">
          <ac:chgData name="Tellier, Victoire" userId="ec2bc9ae-b2ca-41a9-a260-bc34338598c9" providerId="ADAL" clId="{67F77D52-69AB-425C-97A7-450DCFEEF0A2}" dt="2024-05-17T12:36:40.680" v="310" actId="13926"/>
          <ac:spMkLst>
            <pc:docMk/>
            <pc:sldMk cId="4137522334" sldId="267"/>
            <ac:spMk id="69" creationId="{6CA83F0A-E42C-67AF-C461-52DC4433202C}"/>
          </ac:spMkLst>
        </pc:spChg>
      </pc:sldChg>
      <pc:sldChg chg="modSp mod">
        <pc:chgData name="Tellier, Victoire" userId="ec2bc9ae-b2ca-41a9-a260-bc34338598c9" providerId="ADAL" clId="{67F77D52-69AB-425C-97A7-450DCFEEF0A2}" dt="2024-05-17T12:37:13.217" v="340" actId="20577"/>
        <pc:sldMkLst>
          <pc:docMk/>
          <pc:sldMk cId="3490891237" sldId="268"/>
        </pc:sldMkLst>
        <pc:spChg chg="mod">
          <ac:chgData name="Tellier, Victoire" userId="ec2bc9ae-b2ca-41a9-a260-bc34338598c9" providerId="ADAL" clId="{67F77D52-69AB-425C-97A7-450DCFEEF0A2}" dt="2024-05-17T12:37:13.217" v="340" actId="20577"/>
          <ac:spMkLst>
            <pc:docMk/>
            <pc:sldMk cId="3490891237" sldId="268"/>
            <ac:spMk id="14" creationId="{1B2B463D-CF07-9851-35EA-78302B0A8D12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890A4-E6EB-425C-AA05-8B947C2AC3DC}" type="datetimeFigureOut">
              <a:rPr lang="fr-FR" smtClean="0"/>
              <a:t>28/08/2024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B6DD5-302C-4169-8350-27D871FCE1D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6098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890A4-E6EB-425C-AA05-8B947C2AC3DC}" type="datetimeFigureOut">
              <a:rPr lang="fr-FR" smtClean="0"/>
              <a:t>28/08/2024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B6DD5-302C-4169-8350-27D871FCE1D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162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890A4-E6EB-425C-AA05-8B947C2AC3DC}" type="datetimeFigureOut">
              <a:rPr lang="fr-FR" smtClean="0"/>
              <a:t>28/08/2024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B6DD5-302C-4169-8350-27D871FCE1D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1671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890A4-E6EB-425C-AA05-8B947C2AC3DC}" type="datetimeFigureOut">
              <a:rPr lang="fr-FR" smtClean="0"/>
              <a:t>28/08/2024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B6DD5-302C-4169-8350-27D871FCE1D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9489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890A4-E6EB-425C-AA05-8B947C2AC3DC}" type="datetimeFigureOut">
              <a:rPr lang="fr-FR" smtClean="0"/>
              <a:t>28/08/2024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B6DD5-302C-4169-8350-27D871FCE1D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567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890A4-E6EB-425C-AA05-8B947C2AC3DC}" type="datetimeFigureOut">
              <a:rPr lang="fr-FR" smtClean="0"/>
              <a:t>28/08/2024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B6DD5-302C-4169-8350-27D871FCE1D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3245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890A4-E6EB-425C-AA05-8B947C2AC3DC}" type="datetimeFigureOut">
              <a:rPr lang="fr-FR" smtClean="0"/>
              <a:t>28/08/2024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B6DD5-302C-4169-8350-27D871FCE1D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0176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890A4-E6EB-425C-AA05-8B947C2AC3DC}" type="datetimeFigureOut">
              <a:rPr lang="fr-FR" smtClean="0"/>
              <a:t>28/08/2024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B6DD5-302C-4169-8350-27D871FCE1D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3101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890A4-E6EB-425C-AA05-8B947C2AC3DC}" type="datetimeFigureOut">
              <a:rPr lang="fr-FR" smtClean="0"/>
              <a:t>28/08/2024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B6DD5-302C-4169-8350-27D871FCE1D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7833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890A4-E6EB-425C-AA05-8B947C2AC3DC}" type="datetimeFigureOut">
              <a:rPr lang="fr-FR" smtClean="0"/>
              <a:t>28/08/2024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B6DD5-302C-4169-8350-27D871FCE1D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4346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890A4-E6EB-425C-AA05-8B947C2AC3DC}" type="datetimeFigureOut">
              <a:rPr lang="fr-FR" smtClean="0"/>
              <a:t>28/08/2024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B6DD5-302C-4169-8350-27D871FCE1D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7003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2890A4-E6EB-425C-AA05-8B947C2AC3DC}" type="datetimeFigureOut">
              <a:rPr lang="fr-FR" smtClean="0"/>
              <a:t>28/08/2024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1B6DD5-302C-4169-8350-27D871FCE1D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336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jpg"/><Relationship Id="rId5" Type="http://schemas.openxmlformats.org/officeDocument/2006/relationships/image" Target="../media/image3.png"/><Relationship Id="rId10" Type="http://schemas.openxmlformats.org/officeDocument/2006/relationships/image" Target="../media/image8.tmp"/><Relationship Id="rId4" Type="http://schemas.openxmlformats.org/officeDocument/2006/relationships/hyperlink" Target="https://www.prologis.fr/parklife" TargetMode="External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image" Target="../media/image13.png"/><Relationship Id="rId7" Type="http://schemas.openxmlformats.org/officeDocument/2006/relationships/image" Target="../media/image2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prologis.fr/prologis-essentials" TargetMode="External"/><Relationship Id="rId5" Type="http://schemas.openxmlformats.org/officeDocument/2006/relationships/image" Target="../media/image15.png"/><Relationship Id="rId10" Type="http://schemas.openxmlformats.org/officeDocument/2006/relationships/image" Target="../media/image17.tmp"/><Relationship Id="rId4" Type="http://schemas.openxmlformats.org/officeDocument/2006/relationships/image" Target="../media/image14.png"/><Relationship Id="rId9" Type="http://schemas.openxmlformats.org/officeDocument/2006/relationships/image" Target="../media/image16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id="{398107A6-55FD-401D-9473-4C5FA63012F1}"/>
              </a:ext>
            </a:extLst>
          </p:cNvPr>
          <p:cNvSpPr txBox="1"/>
          <p:nvPr/>
        </p:nvSpPr>
        <p:spPr>
          <a:xfrm rot="10800000">
            <a:off x="6512410" y="6536911"/>
            <a:ext cx="307777" cy="269588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fr-FR" sz="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Document non contractuel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2C604D48-FE1C-4163-ADE3-9085A1EEA17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6757" y="223688"/>
            <a:ext cx="1755654" cy="343054"/>
          </a:xfrm>
          <a:prstGeom prst="rect">
            <a:avLst/>
          </a:prstGeom>
        </p:spPr>
      </p:pic>
      <p:pic>
        <p:nvPicPr>
          <p:cNvPr id="37" name="Picture 36" descr="Background pattern&#10;&#10;Description automatically generated">
            <a:extLst>
              <a:ext uri="{FF2B5EF4-FFF2-40B4-BE49-F238E27FC236}">
                <a16:creationId xmlns:a16="http://schemas.microsoft.com/office/drawing/2014/main" id="{7A838C02-A4E1-46F1-9C4C-6956674B18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03149"/>
            <a:ext cx="6858000" cy="45719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ED76FFEC-A5EF-457A-B77E-F03F1A847016}"/>
              </a:ext>
            </a:extLst>
          </p:cNvPr>
          <p:cNvSpPr/>
          <p:nvPr/>
        </p:nvSpPr>
        <p:spPr>
          <a:xfrm>
            <a:off x="5875325" y="9561918"/>
            <a:ext cx="64793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univers light" panose="020B0403020202020204" pitchFamily="34" charset="0"/>
                <a:ea typeface="+mn-ea"/>
                <a:cs typeface="Segoe UI" panose="020B0502040204020203" pitchFamily="34" charset="0"/>
              </a:rPr>
              <a:t>prologis.fr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820C8CB-3D10-8874-6466-A50ED44A48F3}"/>
              </a:ext>
            </a:extLst>
          </p:cNvPr>
          <p:cNvSpPr/>
          <p:nvPr/>
        </p:nvSpPr>
        <p:spPr>
          <a:xfrm>
            <a:off x="253373" y="9035990"/>
            <a:ext cx="96793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dirty="0">
                <a:solidFill>
                  <a:srgbClr val="008E5B"/>
                </a:solidFill>
                <a:latin typeface="Segoe UI Light" panose="020B0502040204020203" pitchFamily="34" charset="0"/>
                <a:cs typeface="Segoe UI" panose="020B0502040204020203" pitchFamily="34" charset="0"/>
              </a:rPr>
              <a:t>LABELS</a:t>
            </a:r>
            <a:endParaRPr lang="fr-FR" sz="900" b="1" dirty="0">
              <a:solidFill>
                <a:srgbClr val="008E5B"/>
              </a:solidFill>
              <a:latin typeface="Segoe UI Light" panose="020B0502040204020203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3F18B87-D0EA-9ADB-CC84-0C8530075112}"/>
              </a:ext>
            </a:extLst>
          </p:cNvPr>
          <p:cNvSpPr/>
          <p:nvPr/>
        </p:nvSpPr>
        <p:spPr>
          <a:xfrm>
            <a:off x="1792642" y="8901730"/>
            <a:ext cx="4508477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9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Avec </a:t>
            </a:r>
            <a:r>
              <a:rPr lang="fr-FR" sz="900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PARKlife</a:t>
            </a:r>
            <a:r>
              <a:rPr lang="fr-FR" sz="9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™, nous créons des environnements de travail et de vie propices au bien-être de nos clients et de leurs collaborateurs, implantés au cœur de nos communautés &gt; </a:t>
            </a:r>
            <a:r>
              <a:rPr lang="fr-FR" sz="800" b="1" dirty="0">
                <a:solidFill>
                  <a:srgbClr val="9DC94C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prologis.fr/parklife</a:t>
            </a:r>
            <a:endParaRPr lang="en-US" sz="800" b="1" dirty="0">
              <a:solidFill>
                <a:srgbClr val="9DC94C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799D6C4B-74AC-2404-6204-1D48BD1FFD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16" y="8985775"/>
            <a:ext cx="967937" cy="31515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BD3322C-13AB-AC54-4C46-AE8133CE7AFC}"/>
              </a:ext>
            </a:extLst>
          </p:cNvPr>
          <p:cNvSpPr/>
          <p:nvPr/>
        </p:nvSpPr>
        <p:spPr>
          <a:xfrm>
            <a:off x="3592473" y="6284475"/>
            <a:ext cx="29595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81F2FF9-B79B-16FB-2173-9A787349634C}"/>
              </a:ext>
            </a:extLst>
          </p:cNvPr>
          <p:cNvSpPr/>
          <p:nvPr/>
        </p:nvSpPr>
        <p:spPr>
          <a:xfrm>
            <a:off x="305930" y="5221039"/>
            <a:ext cx="6206479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E5B"/>
                </a:solidFill>
                <a:effectLst/>
                <a:uLnTx/>
                <a:uFillTx/>
                <a:latin typeface="Calibri" panose="020F0502020204030204"/>
                <a:ea typeface="+mn-ea"/>
                <a:cs typeface="Segoe UI" panose="020B0502040204020203" pitchFamily="34" charset="0"/>
              </a:rPr>
              <a:t>LE BATIMENT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Segoe UI" panose="020B0502040204020203" pitchFamily="34" charset="0"/>
              </a:rPr>
              <a:t>Bâtiment logistique bénéficiant d’une excellente accessibilité sur l’A54, et ayant un accès rapide aux autoroutes A7, A8 en direction de Lyon, l’Espagne </a:t>
            </a:r>
            <a:r>
              <a:rPr lang="fr-FR" sz="1050" dirty="0">
                <a:solidFill>
                  <a:prstClr val="black"/>
                </a:solidFill>
                <a:cs typeface="Segoe UI" panose="020B0502040204020203" pitchFamily="34" charset="0"/>
              </a:rPr>
              <a:t>et</a:t>
            </a:r>
            <a:r>
              <a:rPr kumimoji="0" lang="fr-FR" sz="105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Segoe UI" panose="020B0502040204020203" pitchFamily="34" charset="0"/>
              </a:rPr>
              <a:t> l’Italie, il est également situé dans un parc d’activités protégé et sécurisé.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050" dirty="0"/>
              <a:t>Construit en 2003, l’immeuble CLESUD DC4 est un bâtiment indépendant, simple face et de structure métallique. Il comprend 4 cellules attenantes à un quai fer et développe une surface totale de 25.985 m², deux cellules d’une surface approximative de 12.652 m² sont disponibles à compter du 1</a:t>
            </a:r>
            <a:r>
              <a:rPr lang="fr-FR" sz="1050" baseline="30000" dirty="0"/>
              <a:t>er</a:t>
            </a:r>
            <a:r>
              <a:rPr lang="fr-FR" sz="1050" dirty="0"/>
              <a:t> janvier 2025.</a:t>
            </a:r>
          </a:p>
        </p:txBody>
      </p:sp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A1AA5978-1E07-9829-8B11-5A64461B96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1149"/>
            <a:ext cx="6865951" cy="100651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EAF5874-FEA8-3151-B913-926E96713A6F}"/>
              </a:ext>
            </a:extLst>
          </p:cNvPr>
          <p:cNvSpPr/>
          <p:nvPr/>
        </p:nvSpPr>
        <p:spPr>
          <a:xfrm>
            <a:off x="267400" y="1261164"/>
            <a:ext cx="65002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Surface 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4D270"/>
                </a:solidFill>
                <a:effectLst/>
                <a:uLnTx/>
                <a:uFillTx/>
                <a:latin typeface="Calibri" panose="020F0502020204030204"/>
                <a:ea typeface="+mn-ea"/>
                <a:cs typeface="Segoe UI" panose="020B0502040204020203" pitchFamily="34" charset="0"/>
              </a:rPr>
              <a:t>12 652 m²                                     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Segoe UI" panose="020B0502040204020203" pitchFamily="34" charset="0"/>
                <a:cs typeface="Segoe UI Light" panose="020B0502040204020203" pitchFamily="34" charset="0"/>
              </a:rPr>
              <a:t>Disponibilité : </a:t>
            </a:r>
            <a:r>
              <a:rPr lang="fr-FR" dirty="0">
                <a:solidFill>
                  <a:srgbClr val="94D270"/>
                </a:solidFill>
                <a:latin typeface="Calibri" panose="020F0502020204030204"/>
                <a:cs typeface="Segoe UI" panose="020B0502040204020203" pitchFamily="34" charset="0"/>
              </a:rPr>
              <a:t> 1</a:t>
            </a:r>
            <a:r>
              <a:rPr lang="fr-FR" baseline="30000" dirty="0">
                <a:solidFill>
                  <a:srgbClr val="94D270"/>
                </a:solidFill>
                <a:latin typeface="Calibri" panose="020F0502020204030204"/>
                <a:cs typeface="Segoe UI" panose="020B0502040204020203" pitchFamily="34" charset="0"/>
              </a:rPr>
              <a:t>er</a:t>
            </a:r>
            <a:r>
              <a:rPr lang="fr-FR" dirty="0">
                <a:solidFill>
                  <a:srgbClr val="94D270"/>
                </a:solidFill>
                <a:latin typeface="Calibri" panose="020F0502020204030204"/>
                <a:cs typeface="Segoe UI" panose="020B0502040204020203" pitchFamily="34" charset="0"/>
              </a:rPr>
              <a:t> janvier 2025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E9F4398-3E8B-5530-CA2B-FBE8C44EEE13}"/>
              </a:ext>
            </a:extLst>
          </p:cNvPr>
          <p:cNvSpPr txBox="1"/>
          <p:nvPr/>
        </p:nvSpPr>
        <p:spPr>
          <a:xfrm>
            <a:off x="261922" y="789558"/>
            <a:ext cx="360349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Segoe UI Historic" panose="020B0502040204020203" pitchFamily="34" charset="0"/>
                <a:cs typeface="Times New Roman" panose="02020603050405020304" pitchFamily="18" charset="0"/>
              </a:rPr>
              <a:t>CLESUD DC4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2CD4793-7E80-09DB-5D08-800201D85DF6}"/>
              </a:ext>
            </a:extLst>
          </p:cNvPr>
          <p:cNvSpPr/>
          <p:nvPr/>
        </p:nvSpPr>
        <p:spPr>
          <a:xfrm>
            <a:off x="3109282" y="6857528"/>
            <a:ext cx="34427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8E5B"/>
                </a:solidFill>
                <a:effectLst/>
                <a:uLnTx/>
                <a:uFillTx/>
                <a:latin typeface="Calibri" panose="020F0502020204030204"/>
                <a:ea typeface="Segoe UI" panose="020B0502040204020203" pitchFamily="34" charset="0"/>
                <a:cs typeface="Segoe UI" panose="020B0502040204020203" pitchFamily="34" charset="0"/>
              </a:rPr>
              <a:t>ZAC des C</a:t>
            </a:r>
            <a:r>
              <a:rPr lang="fr-FR" sz="1200" dirty="0" err="1">
                <a:solidFill>
                  <a:srgbClr val="008E5B"/>
                </a:solidFill>
                <a:latin typeface="Calibri" panose="020F0502020204030204"/>
                <a:ea typeface="Segoe UI" panose="020B0502040204020203" pitchFamily="34" charset="0"/>
                <a:cs typeface="Segoe UI" panose="020B0502040204020203" pitchFamily="34" charset="0"/>
              </a:rPr>
              <a:t>lesud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8E5B"/>
                </a:solidFill>
                <a:effectLst/>
                <a:uLnTx/>
                <a:uFillTx/>
                <a:latin typeface="Calibri" panose="020F0502020204030204"/>
                <a:ea typeface="Segoe UI" panose="020B0502040204020203" pitchFamily="34" charset="0"/>
                <a:cs typeface="Segoe UI" panose="020B0502040204020203" pitchFamily="34" charset="0"/>
              </a:rPr>
              <a:t> – Avenue Ferdinand Magellan, Bâtiment M6 13140 MIRAMAS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E6FA98B-4ACF-2D52-7E3C-DE4117F0AAFC}"/>
              </a:ext>
            </a:extLst>
          </p:cNvPr>
          <p:cNvSpPr/>
          <p:nvPr/>
        </p:nvSpPr>
        <p:spPr>
          <a:xfrm>
            <a:off x="3560699" y="7497557"/>
            <a:ext cx="130788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Accès direct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A54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>
                <a:latin typeface="Calibri" panose="020F0502020204030204"/>
              </a:rPr>
              <a:t>Proche A7 / A8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9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9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 min de l’aéroport Marseille-Provence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9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3F37594-2A52-CD17-3F77-D6CABEB0DF5E}"/>
              </a:ext>
            </a:extLst>
          </p:cNvPr>
          <p:cNvCxnSpPr>
            <a:cxnSpLocks/>
          </p:cNvCxnSpPr>
          <p:nvPr/>
        </p:nvCxnSpPr>
        <p:spPr>
          <a:xfrm flipV="1">
            <a:off x="3169335" y="7356904"/>
            <a:ext cx="3262638" cy="196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7277F3DD-CD69-708C-717E-16E3DB946D8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794" y="7423536"/>
            <a:ext cx="495495" cy="48966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53229F5-7681-A500-275F-51818DD95FF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9018" y="7905500"/>
            <a:ext cx="495495" cy="489666"/>
          </a:xfrm>
          <a:prstGeom prst="rect">
            <a:avLst/>
          </a:prstGeom>
        </p:spPr>
      </p:pic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601DA547-0BF4-DBAB-37E2-3A14FD0D658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579" y="7899445"/>
            <a:ext cx="495494" cy="489664"/>
          </a:xfrm>
          <a:prstGeom prst="rect">
            <a:avLst/>
          </a:prstGeom>
        </p:spPr>
      </p:pic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1AE90487-B4B7-F239-9843-ACA1DF73A33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566" y="7425180"/>
            <a:ext cx="495495" cy="489666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15D922E6-03CD-2E02-D4DC-63ECE6A966FE}"/>
              </a:ext>
            </a:extLst>
          </p:cNvPr>
          <p:cNvSpPr/>
          <p:nvPr/>
        </p:nvSpPr>
        <p:spPr>
          <a:xfrm>
            <a:off x="5308847" y="7497557"/>
            <a:ext cx="1123127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900" dirty="0">
                <a:latin typeface="Calibri" panose="020F0502020204030204"/>
              </a:rPr>
              <a:t>20 min</a:t>
            </a: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gare d’</a:t>
            </a:r>
            <a:r>
              <a:rPr lang="fr-FR" sz="900" dirty="0">
                <a:latin typeface="Calibri" panose="020F0502020204030204"/>
              </a:rPr>
              <a:t>A</a:t>
            </a: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ix-en-Provence TGV</a:t>
            </a:r>
            <a:endParaRPr kumimoji="0" lang="fr-FR" sz="9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Segoe UI" panose="020B0502040204020203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00" dirty="0">
              <a:latin typeface="Calibri" panose="020F0502020204030204"/>
              <a:cs typeface="Segoe UI" panose="020B0502040204020203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Segoe UI" panose="020B0502040204020203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Segoe UI" panose="020B0502040204020203" pitchFamily="34" charset="0"/>
              </a:rPr>
              <a:t>60 km de Marseille</a:t>
            </a:r>
          </a:p>
        </p:txBody>
      </p:sp>
      <p:pic>
        <p:nvPicPr>
          <p:cNvPr id="31" name="Picture 30" descr="A picture containing building, outdoor, city&#10;&#10;Description automatically generated">
            <a:extLst>
              <a:ext uri="{FF2B5EF4-FFF2-40B4-BE49-F238E27FC236}">
                <a16:creationId xmlns:a16="http://schemas.microsoft.com/office/drawing/2014/main" id="{17194B5C-B019-D13C-86E0-1DD182A0BBF8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32"/>
          <a:stretch/>
        </p:blipFill>
        <p:spPr>
          <a:xfrm>
            <a:off x="366149" y="2161810"/>
            <a:ext cx="6065823" cy="2829054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9832D250-9376-B2B7-7D4A-4DE029BD089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5930" y="1917988"/>
            <a:ext cx="6126043" cy="3209724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9F091251-72C4-76A8-1BF6-13E9D47A6CA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38889" y="6635952"/>
            <a:ext cx="2569772" cy="2094606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A1977C11-E084-B399-8714-51AEBF9EF55B}"/>
              </a:ext>
            </a:extLst>
          </p:cNvPr>
          <p:cNvSpPr txBox="1"/>
          <p:nvPr/>
        </p:nvSpPr>
        <p:spPr>
          <a:xfrm rot="2761243">
            <a:off x="1709448" y="7885144"/>
            <a:ext cx="163569" cy="288069"/>
          </a:xfrm>
          <a:prstGeom prst="rect">
            <a:avLst/>
          </a:prstGeom>
          <a:solidFill>
            <a:schemeClr val="accent6">
              <a:lumMod val="20000"/>
              <a:lumOff val="80000"/>
              <a:alpha val="47000"/>
            </a:schemeClr>
          </a:solidFill>
          <a:ln w="15875">
            <a:solidFill>
              <a:srgbClr val="1B4D4A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5926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7D7F0486-9FEE-0AD8-D8AC-2C5199E25C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1378340" y="2182636"/>
            <a:ext cx="3786360" cy="1845612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C4CE54FC-5BA4-B24A-EFDF-04BE947515FB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148006" y="4733532"/>
            <a:ext cx="4002093" cy="2372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60" marR="0" lvl="0" indent="0" algn="l" defTabSz="457200" rtl="0" eaLnBrk="1" fontAlgn="auto" latinLnBrk="0" hangingPunct="1">
              <a:lnSpc>
                <a:spcPct val="150000"/>
              </a:lnSpc>
              <a:spcBef>
                <a:spcPts val="200"/>
              </a:spcBef>
              <a:spcAft>
                <a:spcPts val="400"/>
              </a:spcAft>
              <a:buClrTx/>
              <a:buSzTx/>
              <a:buFontTx/>
              <a:buNone/>
              <a:tabLst>
                <a:tab pos="2516188" algn="l"/>
              </a:tabLst>
              <a:defRPr/>
            </a:pP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Cour de débord 		36 m</a:t>
            </a:r>
          </a:p>
          <a:p>
            <a:pPr marL="365760" marR="0" lvl="0" indent="0" algn="l" defTabSz="457200" rtl="0" eaLnBrk="1" fontAlgn="auto" latinLnBrk="0" hangingPunct="1">
              <a:lnSpc>
                <a:spcPct val="150000"/>
              </a:lnSpc>
              <a:spcBef>
                <a:spcPts val="200"/>
              </a:spcBef>
              <a:spcAft>
                <a:spcPts val="400"/>
              </a:spcAft>
              <a:buClrTx/>
              <a:buSzTx/>
              <a:buFontTx/>
              <a:buNone/>
              <a:tabLst>
                <a:tab pos="2516188" algn="l"/>
              </a:tabLst>
              <a:defRPr/>
            </a:pP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Portes à quai 		18 </a:t>
            </a:r>
          </a:p>
          <a:p>
            <a:pPr marL="365760" marR="0" lvl="0" indent="0" algn="l" defTabSz="457200" rtl="0" eaLnBrk="1" fontAlgn="auto" latinLnBrk="0" hangingPunct="1">
              <a:lnSpc>
                <a:spcPct val="150000"/>
              </a:lnSpc>
              <a:spcBef>
                <a:spcPts val="200"/>
              </a:spcBef>
              <a:spcAft>
                <a:spcPts val="400"/>
              </a:spcAft>
              <a:buClrTx/>
              <a:buSzTx/>
              <a:buFontTx/>
              <a:buNone/>
              <a:tabLst>
                <a:tab pos="2516188" algn="l"/>
              </a:tabLst>
              <a:defRPr/>
            </a:pP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Accès plain-pied 		</a:t>
            </a:r>
            <a:r>
              <a:rPr lang="fr-FR" sz="9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</a:t>
            </a:r>
            <a:endParaRPr kumimoji="0" lang="fr-FR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365760" marR="0" lvl="0" indent="0" algn="l" defTabSz="503238" rtl="0" eaLnBrk="1" fontAlgn="auto" latinLnBrk="0" hangingPunct="1">
              <a:lnSpc>
                <a:spcPct val="150000"/>
              </a:lnSpc>
              <a:spcBef>
                <a:spcPts val="20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Hauteur libre 			       10 m</a:t>
            </a:r>
          </a:p>
          <a:p>
            <a:pPr marL="365760" marR="0" lvl="0" indent="0" algn="l" defTabSz="457200" rtl="0" eaLnBrk="1" fontAlgn="auto" latinLnBrk="0" hangingPunct="1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Parking VL 				30 </a:t>
            </a:r>
            <a:br>
              <a:rPr lang="fr-FR" sz="9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Parking PL					4</a:t>
            </a:r>
          </a:p>
          <a:p>
            <a:pPr marL="365760" marR="0" lvl="0" indent="0" algn="l" defTabSz="457200" rtl="0" eaLnBrk="1" fontAlgn="auto" latinLnBrk="0" hangingPunct="1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Résistance au sol</a:t>
            </a:r>
            <a:r>
              <a:rPr lang="fr-FR" sz="9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				</a:t>
            </a: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5T /m²</a:t>
            </a:r>
          </a:p>
          <a:p>
            <a:pPr marL="365760">
              <a:lnSpc>
                <a:spcPct val="150000"/>
              </a:lnSpc>
              <a:spcBef>
                <a:spcPts val="200"/>
              </a:spcBef>
              <a:spcAft>
                <a:spcPts val="400"/>
              </a:spcAft>
              <a:tabLst>
                <a:tab pos="2682875" algn="l"/>
              </a:tabLst>
              <a:defRPr/>
            </a:pP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Système de chauffage 	Aérothermes</a:t>
            </a:r>
          </a:p>
          <a:p>
            <a:pPr marL="365760">
              <a:lnSpc>
                <a:spcPct val="150000"/>
              </a:lnSpc>
              <a:spcBef>
                <a:spcPts val="200"/>
              </a:spcBef>
              <a:spcAft>
                <a:spcPts val="400"/>
              </a:spcAft>
              <a:tabLst>
                <a:tab pos="2682875" algn="l"/>
              </a:tabLst>
              <a:defRPr/>
            </a:pP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Eclairage LED à détection automatique</a:t>
            </a:r>
          </a:p>
        </p:txBody>
      </p:sp>
      <p:pic>
        <p:nvPicPr>
          <p:cNvPr id="45" name="Picture 44" descr="Background pattern&#10;&#10;Description automatically generated">
            <a:extLst>
              <a:ext uri="{FF2B5EF4-FFF2-40B4-BE49-F238E27FC236}">
                <a16:creationId xmlns:a16="http://schemas.microsoft.com/office/drawing/2014/main" id="{F3F16C4F-EB87-45B2-BF1E-C64E78DE68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04819"/>
            <a:ext cx="6858000" cy="45719"/>
          </a:xfrm>
          <a:prstGeom prst="rect">
            <a:avLst/>
          </a:prstGeom>
        </p:spPr>
      </p:pic>
      <p:sp>
        <p:nvSpPr>
          <p:cNvPr id="50" name="Rectangle 49">
            <a:extLst>
              <a:ext uri="{FF2B5EF4-FFF2-40B4-BE49-F238E27FC236}">
                <a16:creationId xmlns:a16="http://schemas.microsoft.com/office/drawing/2014/main" id="{B2653A67-32B0-4BDE-96BF-1B934302798E}"/>
              </a:ext>
            </a:extLst>
          </p:cNvPr>
          <p:cNvSpPr/>
          <p:nvPr/>
        </p:nvSpPr>
        <p:spPr>
          <a:xfrm>
            <a:off x="3534408" y="8831823"/>
            <a:ext cx="3085200" cy="436955"/>
          </a:xfrm>
          <a:prstGeom prst="rect">
            <a:avLst/>
          </a:prstGeom>
          <a:noFill/>
          <a:ln>
            <a:solidFill>
              <a:srgbClr val="DBDF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170AED9D-A747-4618-BBB3-9A9ED41E65D6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6757" y="223688"/>
            <a:ext cx="1755654" cy="343054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AB5DAAB3-C3A0-43A6-AF67-18F48D69352D}"/>
              </a:ext>
            </a:extLst>
          </p:cNvPr>
          <p:cNvSpPr/>
          <p:nvPr/>
        </p:nvSpPr>
        <p:spPr>
          <a:xfrm>
            <a:off x="5875325" y="9561918"/>
            <a:ext cx="64793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univers light" panose="020B0403020202020204" pitchFamily="34" charset="0"/>
                <a:ea typeface="+mn-ea"/>
                <a:cs typeface="Segoe UI" panose="020B0502040204020203" pitchFamily="34" charset="0"/>
              </a:rPr>
              <a:t>prologis.fr</a:t>
            </a:r>
          </a:p>
        </p:txBody>
      </p:sp>
      <p:pic>
        <p:nvPicPr>
          <p:cNvPr id="9" name="Picture 8" descr="Background pattern&#10;&#10;Description automatically generated">
            <a:extLst>
              <a:ext uri="{FF2B5EF4-FFF2-40B4-BE49-F238E27FC236}">
                <a16:creationId xmlns:a16="http://schemas.microsoft.com/office/drawing/2014/main" id="{ECE642FA-87B4-C6CC-4F6A-B8E7585888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1149"/>
            <a:ext cx="6865951" cy="1006518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6DF10C4-1209-AAC9-C6F2-2ECCE2F593FA}"/>
              </a:ext>
            </a:extLst>
          </p:cNvPr>
          <p:cNvSpPr/>
          <p:nvPr/>
        </p:nvSpPr>
        <p:spPr>
          <a:xfrm>
            <a:off x="267400" y="1261164"/>
            <a:ext cx="65002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Surface : </a:t>
            </a:r>
            <a:r>
              <a:rPr lang="en-US" dirty="0">
                <a:solidFill>
                  <a:srgbClr val="94D270"/>
                </a:solidFill>
                <a:latin typeface="Calibri" panose="020F0502020204030204"/>
                <a:cs typeface="Segoe UI" panose="020B0502040204020203" pitchFamily="34" charset="0"/>
              </a:rPr>
              <a:t>12 652 m²                                     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Segoe UI" panose="020B0502040204020203" pitchFamily="34" charset="0"/>
                <a:cs typeface="Segoe UI Light" panose="020B0502040204020203" pitchFamily="34" charset="0"/>
              </a:rPr>
              <a:t>Disponibilité : </a:t>
            </a:r>
            <a:r>
              <a:rPr lang="fr-FR" dirty="0">
                <a:solidFill>
                  <a:srgbClr val="94D270"/>
                </a:solidFill>
                <a:latin typeface="Calibri" panose="020F0502020204030204"/>
                <a:cs typeface="Segoe UI" panose="020B0502040204020203" pitchFamily="34" charset="0"/>
              </a:rPr>
              <a:t>1</a:t>
            </a:r>
            <a:r>
              <a:rPr lang="fr-FR" baseline="30000" dirty="0">
                <a:solidFill>
                  <a:srgbClr val="94D270"/>
                </a:solidFill>
                <a:latin typeface="Calibri" panose="020F0502020204030204"/>
                <a:cs typeface="Segoe UI" panose="020B0502040204020203" pitchFamily="34" charset="0"/>
              </a:rPr>
              <a:t>er</a:t>
            </a:r>
            <a:r>
              <a:rPr lang="fr-FR" dirty="0">
                <a:solidFill>
                  <a:srgbClr val="94D270"/>
                </a:solidFill>
                <a:latin typeface="Calibri" panose="020F0502020204030204"/>
                <a:cs typeface="Segoe UI" panose="020B0502040204020203" pitchFamily="34" charset="0"/>
              </a:rPr>
              <a:t> janvier 2025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13F7738-4053-53CD-C45E-2494B5A0DFA7}"/>
              </a:ext>
            </a:extLst>
          </p:cNvPr>
          <p:cNvSpPr txBox="1"/>
          <p:nvPr/>
        </p:nvSpPr>
        <p:spPr>
          <a:xfrm>
            <a:off x="261922" y="789558"/>
            <a:ext cx="360349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Segoe UI Historic" panose="020B0502040204020203" pitchFamily="34" charset="0"/>
                <a:cs typeface="Times New Roman" panose="02020603050405020304" pitchFamily="18" charset="0"/>
              </a:rPr>
              <a:t>CLESUD DC4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99EA8AE-338E-E868-C87A-25F4472FECA2}"/>
              </a:ext>
            </a:extLst>
          </p:cNvPr>
          <p:cNvSpPr/>
          <p:nvPr/>
        </p:nvSpPr>
        <p:spPr>
          <a:xfrm>
            <a:off x="248954" y="7022868"/>
            <a:ext cx="2039341" cy="233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defRPr/>
            </a:pPr>
            <a:r>
              <a:rPr lang="en-US" sz="900" dirty="0">
                <a:solidFill>
                  <a:srgbClr val="008E5B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CONDITIONS LOCATIVES (€ </a:t>
            </a:r>
            <a:r>
              <a:rPr lang="fr-FR" sz="900" dirty="0">
                <a:solidFill>
                  <a:srgbClr val="008E5B"/>
                </a:solidFill>
                <a:cs typeface="Segoe UI" panose="020B0502040204020203" pitchFamily="34" charset="0"/>
              </a:rPr>
              <a:t>HT HC/m²)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31EF88C-2336-AAEF-6D70-54E38B91DDBD}"/>
              </a:ext>
            </a:extLst>
          </p:cNvPr>
          <p:cNvSpPr/>
          <p:nvPr/>
        </p:nvSpPr>
        <p:spPr>
          <a:xfrm>
            <a:off x="3474444" y="7114604"/>
            <a:ext cx="1849902" cy="233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900" dirty="0">
                <a:solidFill>
                  <a:srgbClr val="008E5B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CONDITIONS SUSPENSIVES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92F8BE6-3BE2-966F-66B9-85C3F55CFE88}"/>
              </a:ext>
            </a:extLst>
          </p:cNvPr>
          <p:cNvSpPr/>
          <p:nvPr/>
        </p:nvSpPr>
        <p:spPr>
          <a:xfrm>
            <a:off x="258098" y="4483401"/>
            <a:ext cx="2066859" cy="233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defRPr/>
            </a:pPr>
            <a:r>
              <a:rPr lang="fr-FR" sz="900" dirty="0">
                <a:solidFill>
                  <a:srgbClr val="008E5B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CLESUD DC4</a:t>
            </a:r>
            <a:endParaRPr lang="en-US" sz="900" dirty="0">
              <a:solidFill>
                <a:srgbClr val="008E5B"/>
              </a:solidFill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33D4E51-F417-4361-3AB7-AD374985F4CC}"/>
              </a:ext>
            </a:extLst>
          </p:cNvPr>
          <p:cNvSpPr/>
          <p:nvPr/>
        </p:nvSpPr>
        <p:spPr>
          <a:xfrm>
            <a:off x="3473080" y="4502067"/>
            <a:ext cx="1293944" cy="233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900" dirty="0">
                <a:solidFill>
                  <a:srgbClr val="008E5B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DESCRIPTIF TECHNIQUE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E20CA4D-D0DA-D57D-6999-068B77074F84}"/>
              </a:ext>
            </a:extLst>
          </p:cNvPr>
          <p:cNvSpPr/>
          <p:nvPr/>
        </p:nvSpPr>
        <p:spPr>
          <a:xfrm>
            <a:off x="3534409" y="4720126"/>
            <a:ext cx="3083891" cy="2372315"/>
          </a:xfrm>
          <a:prstGeom prst="rect">
            <a:avLst/>
          </a:prstGeom>
          <a:noFill/>
          <a:ln>
            <a:solidFill>
              <a:srgbClr val="DBDF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90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78E0C7A7-C02A-81AB-EE86-4D731052AFC7}"/>
              </a:ext>
            </a:extLst>
          </p:cNvPr>
          <p:cNvSpPr/>
          <p:nvPr/>
        </p:nvSpPr>
        <p:spPr>
          <a:xfrm>
            <a:off x="342333" y="7281512"/>
            <a:ext cx="2883465" cy="1987266"/>
          </a:xfrm>
          <a:prstGeom prst="rect">
            <a:avLst/>
          </a:prstGeom>
          <a:noFill/>
          <a:ln>
            <a:solidFill>
              <a:srgbClr val="DBDF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90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CAA40C3-B122-8EB3-E351-53EF4BDBB9D3}"/>
              </a:ext>
            </a:extLst>
          </p:cNvPr>
          <p:cNvSpPr txBox="1"/>
          <p:nvPr/>
        </p:nvSpPr>
        <p:spPr>
          <a:xfrm>
            <a:off x="0" y="7357716"/>
            <a:ext cx="3346780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900" kern="1200" dirty="0">
                <a:ln>
                  <a:noFill/>
                </a:ln>
                <a:solidFill>
                  <a:schemeClr val="dk1"/>
                </a:solidFill>
                <a:effectLst/>
                <a:ea typeface="+mn-ea"/>
                <a:cs typeface="Segoe UI" panose="020B0502040204020203" pitchFamily="34" charset="0"/>
              </a:rPr>
              <a:t>              Loyer 		</a:t>
            </a:r>
            <a:r>
              <a:rPr lang="fr-FR" sz="900" dirty="0">
                <a:solidFill>
                  <a:schemeClr val="dk1"/>
                </a:solidFill>
                <a:cs typeface="Segoe UI" panose="020B0502040204020203" pitchFamily="34" charset="0"/>
              </a:rPr>
              <a:t>                  </a:t>
            </a:r>
            <a:r>
              <a:rPr lang="fr-FR" sz="900" dirty="0">
                <a:solidFill>
                  <a:schemeClr val="dk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Nous consulter</a:t>
            </a:r>
            <a:r>
              <a:rPr lang="fr-FR" sz="900" dirty="0">
                <a:solidFill>
                  <a:schemeClr val="tx1"/>
                </a:solidFill>
                <a:cs typeface="Segoe UI" panose="020B0502040204020203" pitchFamily="34" charset="0"/>
              </a:rPr>
              <a:t>	</a:t>
            </a:r>
            <a:endParaRPr lang="fr-FR" sz="900" dirty="0">
              <a:cs typeface="Segoe UI" panose="020B0502040204020203" pitchFamily="34" charset="0"/>
            </a:endParaRPr>
          </a:p>
          <a:p>
            <a:pPr marL="365760">
              <a:spcBef>
                <a:spcPts val="600"/>
              </a:spcBef>
              <a:spcAft>
                <a:spcPts val="600"/>
              </a:spcAft>
            </a:pPr>
            <a:r>
              <a:rPr lang="fr-FR" sz="900" dirty="0">
                <a:solidFill>
                  <a:schemeClr val="tx1"/>
                </a:solidFill>
                <a:cs typeface="Segoe UI" panose="020B0502040204020203" pitchFamily="34" charset="0"/>
              </a:rPr>
              <a:t>Provision pour charges 	8</a:t>
            </a:r>
            <a:r>
              <a:rPr lang="fr-FR" sz="900" dirty="0">
                <a:cs typeface="Segoe UI" panose="020B0502040204020203" pitchFamily="34" charset="0"/>
              </a:rPr>
              <a:t>,00</a:t>
            </a:r>
            <a:r>
              <a:rPr lang="fr-FR" sz="900" dirty="0">
                <a:solidFill>
                  <a:schemeClr val="tx1"/>
                </a:solidFill>
                <a:cs typeface="Segoe UI" panose="020B0502040204020203" pitchFamily="34" charset="0"/>
              </a:rPr>
              <a:t>€/m² HT</a:t>
            </a:r>
          </a:p>
          <a:p>
            <a:pPr marL="365760">
              <a:spcBef>
                <a:spcPts val="600"/>
              </a:spcBef>
              <a:spcAft>
                <a:spcPts val="600"/>
              </a:spcAft>
            </a:pPr>
            <a:r>
              <a:rPr lang="fr-FR" sz="900" dirty="0">
                <a:solidFill>
                  <a:schemeClr val="tx1"/>
                </a:solidFill>
                <a:cs typeface="Segoe UI" panose="020B0502040204020203" pitchFamily="34" charset="0"/>
              </a:rPr>
              <a:t>Provision pour </a:t>
            </a:r>
            <a:r>
              <a:rPr lang="fr-FR" sz="900" dirty="0">
                <a:cs typeface="Segoe UI" panose="020B0502040204020203" pitchFamily="34" charset="0"/>
              </a:rPr>
              <a:t>fluid</a:t>
            </a:r>
            <a:r>
              <a:rPr lang="fr-FR" sz="900" dirty="0">
                <a:solidFill>
                  <a:schemeClr val="tx1"/>
                </a:solidFill>
                <a:cs typeface="Segoe UI" panose="020B0502040204020203" pitchFamily="34" charset="0"/>
              </a:rPr>
              <a:t>es 	3</a:t>
            </a:r>
            <a:r>
              <a:rPr lang="fr-FR" sz="900" dirty="0">
                <a:cs typeface="Segoe UI" panose="020B0502040204020203" pitchFamily="34" charset="0"/>
              </a:rPr>
              <a:t>,46</a:t>
            </a:r>
            <a:r>
              <a:rPr lang="fr-FR" sz="900" dirty="0">
                <a:solidFill>
                  <a:schemeClr val="tx1"/>
                </a:solidFill>
                <a:cs typeface="Segoe UI" panose="020B0502040204020203" pitchFamily="34" charset="0"/>
              </a:rPr>
              <a:t>€/m² HT 	</a:t>
            </a:r>
          </a:p>
          <a:p>
            <a:pPr marL="365760">
              <a:spcBef>
                <a:spcPts val="600"/>
              </a:spcBef>
              <a:spcAft>
                <a:spcPts val="600"/>
              </a:spcAft>
            </a:pPr>
            <a:r>
              <a:rPr lang="fr-FR" sz="900" dirty="0">
                <a:solidFill>
                  <a:schemeClr val="tx1"/>
                </a:solidFill>
                <a:cs typeface="Segoe UI" panose="020B0502040204020203" pitchFamily="34" charset="0"/>
              </a:rPr>
              <a:t>Fiscalité (TF, TB, TASS)	</a:t>
            </a:r>
            <a:r>
              <a:rPr lang="fr-FR" sz="900" dirty="0">
                <a:cs typeface="Segoe UI" panose="020B0502040204020203" pitchFamily="34" charset="0"/>
              </a:rPr>
              <a:t>8</a:t>
            </a:r>
            <a:r>
              <a:rPr lang="fr-FR" sz="900" dirty="0">
                <a:solidFill>
                  <a:schemeClr val="tx1"/>
                </a:solidFill>
                <a:cs typeface="Segoe UI" panose="020B0502040204020203" pitchFamily="34" charset="0"/>
              </a:rPr>
              <a:t>,03€/m² HT</a:t>
            </a:r>
          </a:p>
          <a:p>
            <a:pPr marL="365760">
              <a:spcBef>
                <a:spcPts val="600"/>
              </a:spcBef>
              <a:spcAft>
                <a:spcPts val="600"/>
              </a:spcAft>
            </a:pPr>
            <a:r>
              <a:rPr lang="fr-FR" sz="900" dirty="0">
                <a:solidFill>
                  <a:schemeClr val="tx1"/>
                </a:solidFill>
                <a:cs typeface="Segoe UI" panose="020B0502040204020203" pitchFamily="34" charset="0"/>
              </a:rPr>
              <a:t>Honoraires </a:t>
            </a:r>
            <a:r>
              <a:rPr lang="fr-FR" sz="900" dirty="0">
                <a:cs typeface="Segoe UI" panose="020B0502040204020203" pitchFamily="34" charset="0"/>
              </a:rPr>
              <a:t>PM	</a:t>
            </a:r>
            <a:r>
              <a:rPr lang="fr-FR" sz="900" dirty="0">
                <a:solidFill>
                  <a:schemeClr val="tx1"/>
                </a:solidFill>
                <a:cs typeface="Segoe UI" panose="020B0502040204020203" pitchFamily="34" charset="0"/>
              </a:rPr>
              <a:t>	3% du loyer annuel HT HC</a:t>
            </a:r>
          </a:p>
          <a:p>
            <a:pPr marL="365760">
              <a:spcBef>
                <a:spcPts val="600"/>
              </a:spcBef>
            </a:pPr>
            <a:r>
              <a:rPr lang="fr-FR" sz="900" dirty="0">
                <a:solidFill>
                  <a:schemeClr val="tx1"/>
                </a:solidFill>
                <a:cs typeface="Segoe UI" panose="020B0502040204020203" pitchFamily="34" charset="0"/>
              </a:rPr>
              <a:t>Garantie			Garantie bancaire à 				première 	demande de 				3 mois de loyer TTC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288DE81-3BE5-B086-C4AF-E5A3416E4DF7}"/>
              </a:ext>
            </a:extLst>
          </p:cNvPr>
          <p:cNvSpPr txBox="1"/>
          <p:nvPr/>
        </p:nvSpPr>
        <p:spPr>
          <a:xfrm>
            <a:off x="3346780" y="7436067"/>
            <a:ext cx="327152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60" algn="just">
              <a:spcBef>
                <a:spcPts val="600"/>
              </a:spcBef>
            </a:pPr>
            <a:r>
              <a:rPr lang="fr-FR" sz="900" dirty="0">
                <a:solidFill>
                  <a:schemeClr val="tx1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Disponibilité des surfaces</a:t>
            </a:r>
          </a:p>
          <a:p>
            <a:pPr marL="365760" algn="just">
              <a:spcBef>
                <a:spcPts val="600"/>
              </a:spcBef>
            </a:pPr>
            <a:r>
              <a:rPr lang="fr-FR" sz="900" dirty="0">
                <a:solidFill>
                  <a:schemeClr val="tx1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Accord du comité de crédit du Groupe Prologis</a:t>
            </a:r>
          </a:p>
          <a:p>
            <a:pPr marL="365760" algn="just">
              <a:spcBef>
                <a:spcPts val="600"/>
              </a:spcBef>
            </a:pPr>
            <a:r>
              <a:rPr lang="fr-FR" sz="900" dirty="0">
                <a:solidFill>
                  <a:schemeClr val="tx1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Production des éléments comptables du Preneur attestant de sa solvabilité, avec un minimum de 3 années d’exercice</a:t>
            </a:r>
            <a:endParaRPr lang="en-US" sz="900" dirty="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D5DF1E02-C0CA-BDC9-13EA-941F12039EAF}"/>
              </a:ext>
            </a:extLst>
          </p:cNvPr>
          <p:cNvSpPr/>
          <p:nvPr/>
        </p:nvSpPr>
        <p:spPr>
          <a:xfrm>
            <a:off x="3534409" y="7342458"/>
            <a:ext cx="3085200" cy="987436"/>
          </a:xfrm>
          <a:prstGeom prst="rect">
            <a:avLst/>
          </a:prstGeom>
          <a:noFill/>
          <a:ln>
            <a:solidFill>
              <a:srgbClr val="DBDF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900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6CA83F0A-E42C-67AF-C461-52DC4433202C}"/>
              </a:ext>
            </a:extLst>
          </p:cNvPr>
          <p:cNvSpPr txBox="1"/>
          <p:nvPr/>
        </p:nvSpPr>
        <p:spPr>
          <a:xfrm>
            <a:off x="3758238" y="8927838"/>
            <a:ext cx="271870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900" dirty="0">
                <a:ea typeface="Segoe UI" panose="020B0502040204020203" pitchFamily="34" charset="0"/>
                <a:cs typeface="Segoe UI" panose="020B0502040204020203" pitchFamily="34" charset="0"/>
              </a:rPr>
              <a:t>Autorisation</a:t>
            </a:r>
            <a:r>
              <a:rPr lang="en-US" sz="900" dirty="0">
                <a:ea typeface="Segoe UI" panose="020B0502040204020203" pitchFamily="34" charset="0"/>
                <a:cs typeface="Segoe UI" panose="020B0502040204020203" pitchFamily="34" charset="0"/>
              </a:rPr>
              <a:t> : 1510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5BB3A4C2-580A-4CC6-85A0-6B881D815427}"/>
              </a:ext>
            </a:extLst>
          </p:cNvPr>
          <p:cNvSpPr/>
          <p:nvPr/>
        </p:nvSpPr>
        <p:spPr>
          <a:xfrm>
            <a:off x="3501034" y="8583063"/>
            <a:ext cx="2217014" cy="233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900" dirty="0">
                <a:solidFill>
                  <a:srgbClr val="008E5B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AUTORISATIONS D’EXPLOITER - ICPE</a:t>
            </a:r>
          </a:p>
        </p:txBody>
      </p:sp>
      <p:graphicFrame>
        <p:nvGraphicFramePr>
          <p:cNvPr id="2" name="Table 16">
            <a:extLst>
              <a:ext uri="{FF2B5EF4-FFF2-40B4-BE49-F238E27FC236}">
                <a16:creationId xmlns:a16="http://schemas.microsoft.com/office/drawing/2014/main" id="{E7EB0585-0B72-9221-9665-DF8D2E442F37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775232392"/>
              </p:ext>
            </p:extLst>
          </p:nvPr>
        </p:nvGraphicFramePr>
        <p:xfrm>
          <a:off x="267400" y="4764157"/>
          <a:ext cx="2893307" cy="13380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58804">
                  <a:extLst>
                    <a:ext uri="{9D8B030D-6E8A-4147-A177-3AD203B41FA5}">
                      <a16:colId xmlns:a16="http://schemas.microsoft.com/office/drawing/2014/main" val="2424703868"/>
                    </a:ext>
                  </a:extLst>
                </a:gridCol>
                <a:gridCol w="934503">
                  <a:extLst>
                    <a:ext uri="{9D8B030D-6E8A-4147-A177-3AD203B41FA5}">
                      <a16:colId xmlns:a16="http://schemas.microsoft.com/office/drawing/2014/main" val="4012667395"/>
                    </a:ext>
                  </a:extLst>
                </a:gridCol>
              </a:tblGrid>
              <a:tr h="43819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800" dirty="0">
                        <a:ln>
                          <a:noFill/>
                        </a:ln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E5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Surfaces (m²)</a:t>
                      </a:r>
                      <a:endParaRPr lang="en-US" sz="9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E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3242769"/>
                  </a:ext>
                </a:extLst>
              </a:tr>
              <a:tr h="35587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b="0" dirty="0">
                          <a:ln>
                            <a:noFill/>
                          </a:ln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Entrepôt et locaux techniques</a:t>
                      </a:r>
                      <a:endParaRPr lang="en-US" sz="900" b="0" dirty="0">
                        <a:ln>
                          <a:noFill/>
                        </a:ln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dirty="0">
                          <a:ln>
                            <a:noFill/>
                          </a:ln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12 284,5</a:t>
                      </a:r>
                      <a:endParaRPr lang="en-US" sz="900" dirty="0">
                        <a:ln>
                          <a:noFill/>
                        </a:ln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9313210"/>
                  </a:ext>
                </a:extLst>
              </a:tr>
              <a:tr h="191606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0" dirty="0">
                          <a:ln>
                            <a:noFill/>
                          </a:ln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Bureaux </a:t>
                      </a:r>
                      <a:endParaRPr lang="en-US" sz="900" b="0" dirty="0">
                        <a:ln>
                          <a:noFill/>
                        </a:ln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dirty="0">
                          <a:ln>
                            <a:noFill/>
                          </a:ln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367,3</a:t>
                      </a:r>
                      <a:endParaRPr lang="en-US" sz="900" dirty="0">
                        <a:ln>
                          <a:noFill/>
                        </a:ln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238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b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Total disponible (m²)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E5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12 651,8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E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9186929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C2335009-452B-B115-530B-6B7FFD744E77}"/>
              </a:ext>
            </a:extLst>
          </p:cNvPr>
          <p:cNvSpPr/>
          <p:nvPr/>
        </p:nvSpPr>
        <p:spPr>
          <a:xfrm>
            <a:off x="3397582" y="2321155"/>
            <a:ext cx="1761511" cy="1724596"/>
          </a:xfrm>
          <a:prstGeom prst="rect">
            <a:avLst/>
          </a:prstGeom>
          <a:noFill/>
          <a:ln w="38100">
            <a:solidFill>
              <a:srgbClr val="008E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D50FD33E-4710-3AB0-827F-6582AD5F3244}"/>
              </a:ext>
            </a:extLst>
          </p:cNvPr>
          <p:cNvSpPr txBox="1"/>
          <p:nvPr/>
        </p:nvSpPr>
        <p:spPr>
          <a:xfrm>
            <a:off x="3865418" y="4113797"/>
            <a:ext cx="942167" cy="226842"/>
          </a:xfrm>
          <a:prstGeom prst="rect">
            <a:avLst/>
          </a:prstGeom>
          <a:solidFill>
            <a:srgbClr val="008E5B"/>
          </a:solidFill>
          <a:ln w="12700">
            <a:solidFill>
              <a:sysClr val="window" lastClr="FFFFFF"/>
            </a:solidFill>
          </a:ln>
        </p:spPr>
        <p:txBody>
          <a:bodyPr wrap="square" rtlCol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fr-FR" sz="1000" b="1" kern="1200" dirty="0">
                <a:solidFill>
                  <a:srgbClr val="FFFFFF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DISPONIBLE</a:t>
            </a:r>
            <a:endParaRPr lang="en-US" sz="1050" dirty="0">
              <a:effectLst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75223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C62A7558-949D-45F4-9AB6-5E29CA265D8A}"/>
              </a:ext>
            </a:extLst>
          </p:cNvPr>
          <p:cNvSpPr/>
          <p:nvPr/>
        </p:nvSpPr>
        <p:spPr>
          <a:xfrm>
            <a:off x="5546086" y="5462902"/>
            <a:ext cx="1312100" cy="4450119"/>
          </a:xfrm>
          <a:prstGeom prst="rect">
            <a:avLst/>
          </a:prstGeom>
          <a:solidFill>
            <a:srgbClr val="F0F2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28FFC5A7-5ACE-4B5E-B4C3-4FE45C0D7C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68" t="73184" b="8715"/>
          <a:stretch/>
        </p:blipFill>
        <p:spPr>
          <a:xfrm>
            <a:off x="383721" y="4201627"/>
            <a:ext cx="2546163" cy="1389450"/>
          </a:xfrm>
        </p:spPr>
      </p:pic>
      <p:pic>
        <p:nvPicPr>
          <p:cNvPr id="4" name="Espace réservé du contenu 4">
            <a:extLst>
              <a:ext uri="{FF2B5EF4-FFF2-40B4-BE49-F238E27FC236}">
                <a16:creationId xmlns:a16="http://schemas.microsoft.com/office/drawing/2014/main" id="{E5536CFE-033E-4836-AE83-97E11573FA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92" t="52305" r="176" b="30145"/>
          <a:stretch/>
        </p:blipFill>
        <p:spPr>
          <a:xfrm>
            <a:off x="2999922" y="4201626"/>
            <a:ext cx="2546163" cy="1389451"/>
          </a:xfrm>
          <a:prstGeom prst="rect">
            <a:avLst/>
          </a:prstGeom>
        </p:spPr>
      </p:pic>
      <p:pic>
        <p:nvPicPr>
          <p:cNvPr id="6" name="Espace réservé du contenu 4">
            <a:extLst>
              <a:ext uri="{FF2B5EF4-FFF2-40B4-BE49-F238E27FC236}">
                <a16:creationId xmlns:a16="http://schemas.microsoft.com/office/drawing/2014/main" id="{055D74BC-BD26-4D12-9C33-3EEDA751EE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92" t="30349" r="176" b="51551"/>
          <a:stretch/>
        </p:blipFill>
        <p:spPr>
          <a:xfrm>
            <a:off x="2999922" y="2749597"/>
            <a:ext cx="2546163" cy="1389450"/>
          </a:xfrm>
          <a:prstGeom prst="rect">
            <a:avLst/>
          </a:prstGeom>
        </p:spPr>
      </p:pic>
      <p:pic>
        <p:nvPicPr>
          <p:cNvPr id="7" name="Espace réservé du contenu 4">
            <a:extLst>
              <a:ext uri="{FF2B5EF4-FFF2-40B4-BE49-F238E27FC236}">
                <a16:creationId xmlns:a16="http://schemas.microsoft.com/office/drawing/2014/main" id="{C15FD72A-4805-4938-9D28-C5AE137FDA1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92" t="8703" r="176" b="73197"/>
          <a:stretch/>
        </p:blipFill>
        <p:spPr>
          <a:xfrm>
            <a:off x="383721" y="2749596"/>
            <a:ext cx="2546163" cy="138945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D4D26F4-D581-489F-B157-9FE898EE3D8A}"/>
              </a:ext>
            </a:extLst>
          </p:cNvPr>
          <p:cNvSpPr/>
          <p:nvPr/>
        </p:nvSpPr>
        <p:spPr>
          <a:xfrm>
            <a:off x="303158" y="2150742"/>
            <a:ext cx="521140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Segoe UI" panose="020B0502040204020203" pitchFamily="34" charset="0"/>
                <a:cs typeface="Segoe UI" panose="020B0502040204020203" pitchFamily="34" charset="0"/>
              </a:rPr>
              <a:t>Avec </a:t>
            </a: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Segoe UI" panose="020B0502040204020203" pitchFamily="34" charset="0"/>
                <a:cs typeface="Segoe UI" panose="020B0502040204020203" pitchFamily="34" charset="0"/>
              </a:rPr>
              <a:t>Prologis Essentials Marketplace </a:t>
            </a: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Segoe UI" panose="020B0502040204020203" pitchFamily="34" charset="0"/>
                <a:cs typeface="Segoe UI" panose="020B0502040204020203" pitchFamily="34" charset="0"/>
              </a:rPr>
              <a:t>nous vous proposons des services et des équipements pour démarrer votre activité rapidement. 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8" name="Picture 17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8D82279C-8C57-4B90-8942-7430DC791E8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712" r="1454" b="1840"/>
          <a:stretch/>
        </p:blipFill>
        <p:spPr>
          <a:xfrm>
            <a:off x="5753898" y="5470513"/>
            <a:ext cx="887300" cy="401981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65E3FF4A-CBBA-44F4-B335-F202C43E8D0F}"/>
              </a:ext>
            </a:extLst>
          </p:cNvPr>
          <p:cNvSpPr/>
          <p:nvPr/>
        </p:nvSpPr>
        <p:spPr>
          <a:xfrm>
            <a:off x="295757" y="1882948"/>
            <a:ext cx="436558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rgbClr val="008E5B"/>
                </a:solidFill>
                <a:effectLst/>
                <a:uLnTx/>
                <a:uFillTx/>
                <a:ea typeface="+mn-ea"/>
                <a:cs typeface="Segoe UI" panose="020B0502040204020203" pitchFamily="34" charset="0"/>
              </a:rPr>
              <a:t>DES SERVICES CONÇUS POUR VOUS</a:t>
            </a:r>
            <a:endParaRPr kumimoji="0" lang="fr-FR" sz="1400" i="0" u="none" strike="noStrike" kern="1200" cap="none" spc="0" normalizeH="0" baseline="0" noProof="0" dirty="0">
              <a:ln>
                <a:noFill/>
              </a:ln>
              <a:solidFill>
                <a:srgbClr val="008E5B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36" name="Picture 35" descr="A picture containing icon&#10;&#10;Description automatically generated">
            <a:extLst>
              <a:ext uri="{FF2B5EF4-FFF2-40B4-BE49-F238E27FC236}">
                <a16:creationId xmlns:a16="http://schemas.microsoft.com/office/drawing/2014/main" id="{6DC7F93C-1F9F-4226-AE9E-71C27B60BF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1531" y="2612056"/>
            <a:ext cx="865379" cy="231834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5D173E52-740F-497E-90E0-9E6E66985C6A}"/>
              </a:ext>
            </a:extLst>
          </p:cNvPr>
          <p:cNvSpPr txBox="1"/>
          <p:nvPr/>
        </p:nvSpPr>
        <p:spPr>
          <a:xfrm>
            <a:off x="5634584" y="2900765"/>
            <a:ext cx="11127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008E5B"/>
                </a:solidFill>
                <a:effectLst/>
                <a:uLnTx/>
                <a:uFillTx/>
                <a:ea typeface="+mn-ea"/>
                <a:cs typeface="Segoe UI" panose="020B0502040204020203" pitchFamily="34" charset="0"/>
              </a:rPr>
              <a:t>LA LOGISTIQUE RAPIDE ET FLUIDE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8E5B"/>
              </a:solidFill>
              <a:effectLst/>
              <a:uLnTx/>
              <a:uFillTx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3A70FAC5-476D-46E3-8068-FA7CB61800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75819" y="4036311"/>
            <a:ext cx="865379" cy="865379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E93FDCE5-5A74-4A2F-803D-9D856864373E}"/>
              </a:ext>
            </a:extLst>
          </p:cNvPr>
          <p:cNvSpPr/>
          <p:nvPr/>
        </p:nvSpPr>
        <p:spPr>
          <a:xfrm>
            <a:off x="5634584" y="4915051"/>
            <a:ext cx="11564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66CB5D"/>
                </a:solidFill>
                <a:effectLst/>
                <a:uLnTx/>
                <a:uFillTx/>
                <a:ea typeface="Segoe UI" panose="020B0502040204020203" pitchFamily="34" charset="0"/>
                <a:cs typeface="Segoe UI" panose="020B0502040204020203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prologis.fr/</a:t>
            </a:r>
            <a:br>
              <a: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66CB5D"/>
                </a:solidFill>
                <a:effectLst/>
                <a:uLnTx/>
                <a:uFillTx/>
                <a:ea typeface="Segoe UI" panose="020B0502040204020203" pitchFamily="34" charset="0"/>
                <a:cs typeface="Segoe UI" panose="020B0502040204020203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kumimoji="0" lang="fr-FR" sz="800" b="1" i="0" u="none" strike="noStrike" kern="1200" cap="none" spc="0" normalizeH="0" baseline="0" noProof="0" dirty="0" err="1">
                <a:ln>
                  <a:noFill/>
                </a:ln>
                <a:solidFill>
                  <a:srgbClr val="66CB5D"/>
                </a:solidFill>
                <a:effectLst/>
                <a:uLnTx/>
                <a:uFillTx/>
                <a:ea typeface="Segoe UI" panose="020B0502040204020203" pitchFamily="34" charset="0"/>
                <a:cs typeface="Segoe UI" panose="020B0502040204020203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prologis-essentials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66CB5D"/>
              </a:solidFill>
              <a:effectLst/>
              <a:uLnTx/>
              <a:uFillTx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B252E6A5-F0EB-4E1A-8694-05D23A0D6070}"/>
              </a:ext>
            </a:extLst>
          </p:cNvPr>
          <p:cNvSpPr/>
          <p:nvPr/>
        </p:nvSpPr>
        <p:spPr>
          <a:xfrm>
            <a:off x="5875325" y="9561918"/>
            <a:ext cx="64793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univers light" panose="020B0403020202020204" pitchFamily="34" charset="0"/>
                <a:ea typeface="+mn-ea"/>
                <a:cs typeface="Segoe UI" panose="020B0502040204020203" pitchFamily="34" charset="0"/>
              </a:rPr>
              <a:t>prologis.fr</a:t>
            </a:r>
          </a:p>
        </p:txBody>
      </p:sp>
      <p:pic>
        <p:nvPicPr>
          <p:cNvPr id="46" name="Picture 45" descr="Background pattern&#10;&#10;Description automatically generated">
            <a:extLst>
              <a:ext uri="{FF2B5EF4-FFF2-40B4-BE49-F238E27FC236}">
                <a16:creationId xmlns:a16="http://schemas.microsoft.com/office/drawing/2014/main" id="{ABD8EDEA-7A10-4A9F-B42D-0E92BBD3543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04819"/>
            <a:ext cx="6858000" cy="45719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548B41C0-E5C0-410D-8725-08708D9EBA65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6757" y="223688"/>
            <a:ext cx="1755654" cy="343054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9DE24C38-B896-487E-837F-9D4C6D2D4760}"/>
              </a:ext>
            </a:extLst>
          </p:cNvPr>
          <p:cNvSpPr/>
          <p:nvPr/>
        </p:nvSpPr>
        <p:spPr>
          <a:xfrm>
            <a:off x="305784" y="5868227"/>
            <a:ext cx="397036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8E5B"/>
                </a:solidFill>
                <a:effectLst/>
                <a:uLnTx/>
                <a:uFillTx/>
                <a:latin typeface="Calibri" panose="020F0502020204030204"/>
                <a:ea typeface="+mn-ea"/>
                <a:cs typeface="Segoe UI" panose="020B0502040204020203" pitchFamily="34" charset="0"/>
              </a:rPr>
              <a:t>VOTRE ÉQUIPE DÉDIÉE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1B29218-A0A0-47A0-BFC5-907C61B5429C}"/>
              </a:ext>
            </a:extLst>
          </p:cNvPr>
          <p:cNvSpPr/>
          <p:nvPr/>
        </p:nvSpPr>
        <p:spPr>
          <a:xfrm>
            <a:off x="305784" y="6116815"/>
            <a:ext cx="499745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egoe UI" panose="020B0502040204020203" pitchFamily="34" charset="0"/>
                <a:cs typeface="Segoe UI" panose="020B0502040204020203" pitchFamily="34" charset="0"/>
              </a:rPr>
              <a:t>Dans le cadre de l’amélioration continue de nos services, nous avons développé la </a:t>
            </a:r>
            <a:b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egoe UI" panose="020B0502040204020203" pitchFamily="34" charset="0"/>
                <a:cs typeface="Segoe UI" panose="020B0502040204020203" pitchFamily="34" charset="0"/>
              </a:rPr>
              <a:t>Customer Experience Team</a:t>
            </a: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egoe UI" panose="020B0502040204020203" pitchFamily="34" charset="0"/>
                <a:cs typeface="Segoe UI" panose="020B0502040204020203" pitchFamily="34" charset="0"/>
              </a:rPr>
              <a:t> afin de toujours mieux répondre à vos besoins. 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1B52E29A-A87F-4B61-B183-E9F8EB4E06DE}"/>
              </a:ext>
            </a:extLst>
          </p:cNvPr>
          <p:cNvSpPr txBox="1"/>
          <p:nvPr/>
        </p:nvSpPr>
        <p:spPr>
          <a:xfrm>
            <a:off x="336668" y="7831304"/>
            <a:ext cx="149277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rgbClr val="93C950"/>
                </a:solidFill>
              </a:rPr>
              <a:t>Victoire Tellier</a:t>
            </a:r>
          </a:p>
          <a:p>
            <a:r>
              <a:rPr lang="en-US" sz="800" dirty="0"/>
              <a:t>Manager, Leasing &amp; Customer Experience  </a:t>
            </a:r>
          </a:p>
          <a:p>
            <a:r>
              <a:rPr lang="en-US" sz="800" dirty="0"/>
              <a:t>+33 6 72 24 26 75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3CB20023-7D30-40B7-B45A-CD2D51ABE6F7}"/>
              </a:ext>
            </a:extLst>
          </p:cNvPr>
          <p:cNvSpPr txBox="1"/>
          <p:nvPr/>
        </p:nvSpPr>
        <p:spPr>
          <a:xfrm>
            <a:off x="2224729" y="7839770"/>
            <a:ext cx="1551447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1" dirty="0">
                <a:solidFill>
                  <a:srgbClr val="93C950"/>
                </a:solidFill>
              </a:rPr>
              <a:t>Benjamin​ Foucault</a:t>
            </a:r>
          </a:p>
          <a:p>
            <a:r>
              <a:rPr lang="en-US" sz="800" dirty="0"/>
              <a:t>Essentials Operations</a:t>
            </a:r>
          </a:p>
          <a:p>
            <a:r>
              <a:rPr lang="en-US" sz="800" dirty="0"/>
              <a:t>Manager</a:t>
            </a:r>
          </a:p>
          <a:p>
            <a:r>
              <a:rPr lang="en-US" sz="800" dirty="0"/>
              <a:t>+33 6 34 04 54 73</a:t>
            </a:r>
          </a:p>
        </p:txBody>
      </p:sp>
      <p:pic>
        <p:nvPicPr>
          <p:cNvPr id="8" name="Picture 7" descr="A person wearing glasses and a suit&#10;&#10;Description automatically generated with medium confidence">
            <a:extLst>
              <a:ext uri="{FF2B5EF4-FFF2-40B4-BE49-F238E27FC236}">
                <a16:creationId xmlns:a16="http://schemas.microsoft.com/office/drawing/2014/main" id="{73BDFB35-93DE-ED51-3A8D-4A1E23B53A07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6"/>
          <a:stretch/>
        </p:blipFill>
        <p:spPr>
          <a:xfrm>
            <a:off x="2304037" y="6749834"/>
            <a:ext cx="1099820" cy="1005706"/>
          </a:xfrm>
          <a:prstGeom prst="rect">
            <a:avLst/>
          </a:prstGeom>
          <a:ln>
            <a:solidFill>
              <a:srgbClr val="71BE45"/>
            </a:solidFill>
          </a:ln>
        </p:spPr>
      </p:pic>
      <p:pic>
        <p:nvPicPr>
          <p:cNvPr id="21" name="Picture 20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4AEC37E9-6143-FAB4-C3C8-3DF026942F16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7" r="17975" b="12187"/>
          <a:stretch/>
        </p:blipFill>
        <p:spPr>
          <a:xfrm>
            <a:off x="436034" y="6744976"/>
            <a:ext cx="1172634" cy="1005706"/>
          </a:xfrm>
          <a:prstGeom prst="rect">
            <a:avLst/>
          </a:prstGeom>
          <a:ln>
            <a:solidFill>
              <a:srgbClr val="71BE45"/>
            </a:solidFill>
          </a:ln>
        </p:spPr>
      </p:pic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894B3C33-4665-9595-5679-39CD58A5126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1149"/>
            <a:ext cx="6865951" cy="1006518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1B2B463D-CF07-9851-35EA-78302B0A8D12}"/>
              </a:ext>
            </a:extLst>
          </p:cNvPr>
          <p:cNvSpPr/>
          <p:nvPr/>
        </p:nvSpPr>
        <p:spPr>
          <a:xfrm>
            <a:off x="267400" y="1261164"/>
            <a:ext cx="65002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Surface :</a:t>
            </a:r>
            <a:r>
              <a:rPr lang="en-US" dirty="0">
                <a:solidFill>
                  <a:srgbClr val="94D270"/>
                </a:solidFill>
                <a:latin typeface="Calibri" panose="020F0502020204030204"/>
                <a:cs typeface="Segoe UI" panose="020B0502040204020203" pitchFamily="34" charset="0"/>
              </a:rPr>
              <a:t> 12 652 m²                                     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Segoe UI" panose="020B0502040204020203" pitchFamily="34" charset="0"/>
                <a:cs typeface="Segoe UI Light" panose="020B0502040204020203" pitchFamily="34" charset="0"/>
              </a:rPr>
              <a:t>Disponibilité : </a:t>
            </a:r>
            <a:r>
              <a:rPr lang="fr-FR" dirty="0">
                <a:solidFill>
                  <a:srgbClr val="94D270"/>
                </a:solidFill>
                <a:latin typeface="Calibri" panose="020F0502020204030204"/>
                <a:cs typeface="Segoe UI" panose="020B0502040204020203" pitchFamily="34" charset="0"/>
              </a:rPr>
              <a:t>1</a:t>
            </a:r>
            <a:r>
              <a:rPr lang="fr-FR" baseline="30000" dirty="0">
                <a:solidFill>
                  <a:srgbClr val="94D270"/>
                </a:solidFill>
                <a:latin typeface="Calibri" panose="020F0502020204030204"/>
                <a:cs typeface="Segoe UI" panose="020B0502040204020203" pitchFamily="34" charset="0"/>
              </a:rPr>
              <a:t>er</a:t>
            </a:r>
            <a:r>
              <a:rPr lang="fr-FR" dirty="0">
                <a:solidFill>
                  <a:srgbClr val="94D270"/>
                </a:solidFill>
                <a:latin typeface="Calibri" panose="020F0502020204030204"/>
                <a:cs typeface="Segoe UI" panose="020B0502040204020203" pitchFamily="34" charset="0"/>
              </a:rPr>
              <a:t> janvier 2025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DE23F34-429F-9FC3-40D8-9F61AD4ED8D6}"/>
              </a:ext>
            </a:extLst>
          </p:cNvPr>
          <p:cNvSpPr txBox="1"/>
          <p:nvPr/>
        </p:nvSpPr>
        <p:spPr>
          <a:xfrm>
            <a:off x="261922" y="789558"/>
            <a:ext cx="360349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Segoe UI Historic" panose="020B0502040204020203" pitchFamily="34" charset="0"/>
                <a:cs typeface="Times New Roman" panose="02020603050405020304" pitchFamily="18" charset="0"/>
              </a:rPr>
              <a:t>CLESUD DC4</a:t>
            </a:r>
          </a:p>
        </p:txBody>
      </p:sp>
    </p:spTree>
    <p:extLst>
      <p:ext uri="{BB962C8B-B14F-4D97-AF65-F5344CB8AC3E}">
        <p14:creationId xmlns:p14="http://schemas.microsoft.com/office/powerpoint/2010/main" val="34908912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E83DFD5731BFB4A82FA4CC7102B147C" ma:contentTypeVersion="10" ma:contentTypeDescription="Create a new document." ma:contentTypeScope="" ma:versionID="87f2eeb69382cec01eb7b85e9d0e51fe">
  <xsd:schema xmlns:xsd="http://www.w3.org/2001/XMLSchema" xmlns:xs="http://www.w3.org/2001/XMLSchema" xmlns:p="http://schemas.microsoft.com/office/2006/metadata/properties" xmlns:ns3="5d0e4067-628e-4780-8892-dd9749689f08" xmlns:ns4="e76f1672-bde5-4aa5-8c77-449b1ea1e22c" targetNamespace="http://schemas.microsoft.com/office/2006/metadata/properties" ma:root="true" ma:fieldsID="73fa0459af35b71a3bf22eaeb1463f99" ns3:_="" ns4:_="">
    <xsd:import namespace="5d0e4067-628e-4780-8892-dd9749689f08"/>
    <xsd:import namespace="e76f1672-bde5-4aa5-8c77-449b1ea1e22c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LengthInSeconds" minOccurs="0"/>
                <xsd:element ref="ns4:MediaServiceAutoTags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0e4067-628e-4780-8892-dd9749689f0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6f1672-bde5-4aa5-8c77-449b1ea1e22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4" nillable="true" ma:displayName="Length (seconds)" ma:internalName="MediaLengthInSeconds" ma:readOnly="true">
      <xsd:simpleType>
        <xsd:restriction base="dms:Unknown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6396A94-32A4-4660-BF8D-90D81876D90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E031B85-C4B3-4AF7-B855-22334EC9516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d0e4067-628e-4780-8892-dd9749689f08"/>
    <ds:schemaRef ds:uri="e76f1672-bde5-4aa5-8c77-449b1ea1e22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A14DC65-AE69-48ED-BFA3-106C3F8158F6}">
  <ds:schemaRefs>
    <ds:schemaRef ds:uri="5d0e4067-628e-4780-8892-dd9749689f08"/>
    <ds:schemaRef ds:uri="http://purl.org/dc/elements/1.1/"/>
    <ds:schemaRef ds:uri="http://schemas.microsoft.com/office/2006/metadata/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e76f1672-bde5-4aa5-8c77-449b1ea1e22c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336</TotalTime>
  <Words>518</Words>
  <Application>Microsoft Office PowerPoint</Application>
  <PresentationFormat>A4 Paper (210x297 mm)</PresentationFormat>
  <Paragraphs>72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Arial</vt:lpstr>
      <vt:lpstr>Calibri</vt:lpstr>
      <vt:lpstr>Calibri Light</vt:lpstr>
      <vt:lpstr>Segoe UI</vt:lpstr>
      <vt:lpstr>Segoe UI Light</vt:lpstr>
      <vt:lpstr>univers light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Bailly, Marianne</dc:creator>
  <cp:lastModifiedBy>Tellier, Victoire</cp:lastModifiedBy>
  <cp:revision>291</cp:revision>
  <cp:lastPrinted>2017-11-30T13:48:50Z</cp:lastPrinted>
  <dcterms:created xsi:type="dcterms:W3CDTF">2017-11-22T15:04:47Z</dcterms:created>
  <dcterms:modified xsi:type="dcterms:W3CDTF">2024-08-28T09:56:55Z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0x0101006E83DFD5731BFB4A82FA4CC7102B147C</vt:lpwstr>
  </property>
  <property fmtid="{D5CDD505-2E9C-101B-9397-08002B2CF9AE}" pid="3" name="MSIP_Label_69dff614-0e67-44e8-ba58-20cc1388ebff_Enabled">
    <vt:lpwstr>true</vt:lpwstr>
  </property>
  <property fmtid="{D5CDD505-2E9C-101B-9397-08002B2CF9AE}" pid="4" name="MSIP_Label_69dff614-0e67-44e8-ba58-20cc1388ebff_SetDate">
    <vt:lpwstr>2024-03-15T11:41:41Z</vt:lpwstr>
  </property>
  <property fmtid="{D5CDD505-2E9C-101B-9397-08002B2CF9AE}" pid="5" name="MSIP_Label_69dff614-0e67-44e8-ba58-20cc1388ebff_Method">
    <vt:lpwstr>Standard</vt:lpwstr>
  </property>
  <property fmtid="{D5CDD505-2E9C-101B-9397-08002B2CF9AE}" pid="6" name="MSIP_Label_69dff614-0e67-44e8-ba58-20cc1388ebff_Name">
    <vt:lpwstr>defa4170-0d19-0005-0004-bc88714345d2</vt:lpwstr>
  </property>
  <property fmtid="{D5CDD505-2E9C-101B-9397-08002B2CF9AE}" pid="7" name="MSIP_Label_69dff614-0e67-44e8-ba58-20cc1388ebff_SiteId">
    <vt:lpwstr>2cf835d1-453b-472b-9b90-3f6d854ad75b</vt:lpwstr>
  </property>
  <property fmtid="{D5CDD505-2E9C-101B-9397-08002B2CF9AE}" pid="8" name="MSIP_Label_69dff614-0e67-44e8-ba58-20cc1388ebff_ActionId">
    <vt:lpwstr>1f570a56-4acb-49a7-b4eb-db62e460a3a1</vt:lpwstr>
  </property>
  <property fmtid="{D5CDD505-2E9C-101B-9397-08002B2CF9AE}" pid="9" name="MSIP_Label_69dff614-0e67-44e8-ba58-20cc1388ebff_ContentBits">
    <vt:lpwstr>0</vt:lpwstr>
  </property>
</Properties>
</file>